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72" r:id="rId8"/>
    <p:sldId id="266" r:id="rId9"/>
    <p:sldId id="267" r:id="rId10"/>
    <p:sldId id="269" r:id="rId11"/>
    <p:sldId id="270" r:id="rId12"/>
    <p:sldId id="271" r:id="rId13"/>
  </p:sldIdLst>
  <p:sldSz cx="9144000" cy="5143500" type="screen16x9"/>
  <p:notesSz cx="9144000" cy="51435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B9BAC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89380E-43FE-43EF-BBAD-8A00A1620E82}">
  <a:tblStyle styleId="{4B89380E-43FE-43EF-BBAD-8A00A1620E82}" styleName="Table_0">
    <a:wholeTbl>
      <a:tcTxStyle>
        <a:srgbClr val="000000"/>
      </a:tcTxStyle>
      <a:tcStyle>
        <a:tcBdr>
          <a:left>
            <a:ln w="12700">
              <a:noFill/>
            </a:ln>
          </a:left>
          <a:right>
            <a:ln w="12700">
              <a:noFill/>
            </a:ln>
          </a:right>
          <a:top>
            <a:ln w="12700">
              <a:noFill/>
            </a:ln>
          </a:top>
          <a:bottom>
            <a:ln w="12700">
              <a:noFill/>
            </a:ln>
          </a:bottom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Лист1!$A$2:$A$51</cx:f>
        <cx:lvl ptCount="50">
          <cx:pt idx="0">Вопрос 1</cx:pt>
          <cx:pt idx="1">Вопрос 2</cx:pt>
          <cx:pt idx="2">Вопрос 3</cx:pt>
          <cx:pt idx="3">Вопрос 4</cx:pt>
          <cx:pt idx="4"/>
          <cx:pt idx="5"/>
          <cx:pt idx="6"/>
          <cx:pt idx="7"/>
          <cx:pt idx="8"/>
          <cx:pt idx="9"/>
          <cx:pt idx="10"/>
          <cx:pt idx="11"/>
          <cx:pt idx="12"/>
          <cx:pt idx="13"/>
          <cx:pt idx="14"/>
          <cx:pt idx="15"/>
          <cx:pt idx="16"/>
          <cx:pt idx="17"/>
          <cx:pt idx="18"/>
          <cx:pt idx="19"/>
          <cx:pt idx="20"/>
          <cx:pt idx="21"/>
          <cx:pt idx="22"/>
          <cx:pt idx="23"/>
          <cx:pt idx="24"/>
          <cx:pt idx="25"/>
          <cx:pt idx="26"/>
          <cx:pt idx="27"/>
          <cx:pt idx="28"/>
          <cx:pt idx="29"/>
          <cx:pt idx="30"/>
          <cx:pt idx="31"/>
          <cx:pt idx="32"/>
          <cx:pt idx="33"/>
          <cx:pt idx="34"/>
          <cx:pt idx="35"/>
          <cx:pt idx="36"/>
          <cx:pt idx="37"/>
          <cx:pt idx="38"/>
          <cx:pt idx="39"/>
          <cx:pt idx="40"/>
          <cx:pt idx="41"/>
          <cx:pt idx="42"/>
          <cx:pt idx="43"/>
          <cx:pt idx="44"/>
          <cx:pt idx="45"/>
          <cx:pt idx="46"/>
          <cx:pt idx="47"/>
          <cx:pt idx="48"/>
          <cx:pt idx="49"/>
        </cx:lvl>
      </cx:strDim>
      <cx:numDim type="val">
        <cx:f>Лист1!$B$2:$B$51</cx:f>
        <cx:lvl ptCount="50" formatCode="Основной">
          <cx:pt idx="0">9</cx:pt>
          <cx:pt idx="1">7</cx:pt>
          <cx:pt idx="2">1</cx:pt>
          <cx:pt idx="3">0.5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ru-RU" sz="1862" b="0" i="0" u="none" strike="noStrike" baseline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cs typeface="Arial"/>
              </a:rPr>
              <a:t>Результаты опроса</a:t>
            </a:r>
          </a:p>
        </cx:rich>
      </cx:tx>
    </cx:title>
    <cx:plotArea>
      <cx:plotAreaRegion>
        <cx:series layoutId="clusteredColumn" uniqueId="{ED3634D2-0ECD-4CE1-9260-F76477AB90B0}">
          <cx:tx>
            <cx:txData>
              <cx:f>Лист1!$B$1</cx:f>
              <cx:v>Ряд 1</cx:v>
            </cx:txData>
          </cx:tx>
          <cx:dataId val="0"/>
          <cx:layoutPr>
            <cx:aggregation/>
          </cx:layoutPr>
          <cx:axisId val="1"/>
        </cx:series>
        <cx:series layoutId="paretoLine" ownerIdx="0" uniqueId="{C85E216E-2998-4091-8BCC-C7035F9E8779}">
          <cx:spPr>
            <a:ln>
              <a:solidFill>
                <a:schemeClr val="accent1">
                  <a:alpha val="0"/>
                </a:schemeClr>
              </a:solidFill>
            </a:ln>
          </cx:spPr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slide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ig number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 bwMode="auto"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 bwMode="auto"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F74A5-A4DC-E280-6CD8-FD6DCED75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65007B-87B0-DE71-EC10-CFA97F63D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221083-FB95-990F-3017-DC3169D8A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A5470CD-2F23-4EA8-9D26-3E92E18EAA25}" type="datetimeFigureOut">
              <a:rPr lang="ru-RU" smtClean="0"/>
              <a:t>23.02.2025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145460-DE80-A30E-4437-98299939A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03BDE2-DC46-05E0-E413-0CDB6142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69F0B-6FED-481B-975E-F98ECB97B2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17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header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 bwMode="auto"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body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two columns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 bwMode="auto">
          <a:xfrm>
            <a:off x="4832399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only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One column text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 bwMode="auto"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 bwMode="auto"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Main point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 bwMode="auto"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title and description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 bwMode="auto"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 bwMode="auto">
          <a:xfrm>
            <a:off x="265500" y="1233175"/>
            <a:ext cx="4045199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 bwMode="auto">
          <a:xfrm>
            <a:off x="265500" y="2803075"/>
            <a:ext cx="4045199" cy="1235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 bwMode="auto"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Caption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 bwMode="auto"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14/relationships/chartEx" Target="../charts/chartEx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101" name="Google Shape;101;p16"/>
          <p:cNvCxnSpPr>
            <a:cxnSpLocks/>
          </p:cNvCxnSpPr>
          <p:nvPr/>
        </p:nvCxnSpPr>
        <p:spPr bwMode="auto">
          <a:xfrm rot="10800000">
            <a:off x="336174" y="1279275"/>
            <a:ext cx="0" cy="3866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16"/>
          <p:cNvSpPr txBox="1"/>
          <p:nvPr/>
        </p:nvSpPr>
        <p:spPr bwMode="auto">
          <a:xfrm rot="-5398944">
            <a:off x="-152075" y="463700"/>
            <a:ext cx="97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1200">
                <a:solidFill>
                  <a:schemeClr val="lt1"/>
                </a:solidFill>
              </a:rPr>
              <a:t>ЭКЗАМЕН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3" name="Google Shape;103;p16"/>
          <p:cNvSpPr txBox="1"/>
          <p:nvPr/>
        </p:nvSpPr>
        <p:spPr bwMode="auto">
          <a:xfrm>
            <a:off x="850407" y="766208"/>
            <a:ext cx="5517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900" b="1" dirty="0">
                <a:solidFill>
                  <a:schemeClr val="lt1"/>
                </a:solidFill>
              </a:rPr>
              <a:t>SF</a:t>
            </a:r>
            <a:r>
              <a:rPr lang="ru-RU" sz="3900" b="1" dirty="0">
                <a:solidFill>
                  <a:schemeClr val="lt1"/>
                </a:solidFill>
              </a:rPr>
              <a:t>-</a:t>
            </a:r>
            <a:r>
              <a:rPr lang="en-US" sz="3900" b="1" dirty="0">
                <a:solidFill>
                  <a:schemeClr val="lt1"/>
                </a:solidFill>
              </a:rPr>
              <a:t> </a:t>
            </a:r>
            <a:r>
              <a:rPr lang="en-US" sz="3900" b="1" dirty="0" err="1">
                <a:solidFill>
                  <a:schemeClr val="lt1"/>
                </a:solidFill>
              </a:rPr>
              <a:t>StudFreelance</a:t>
            </a:r>
            <a:endParaRPr sz="3900" b="1" dirty="0">
              <a:solidFill>
                <a:schemeClr val="lt1"/>
              </a:solidFill>
            </a:endParaRPr>
          </a:p>
        </p:txBody>
      </p:sp>
      <p:sp>
        <p:nvSpPr>
          <p:cNvPr id="104" name="Google Shape;104;p16"/>
          <p:cNvSpPr txBox="1"/>
          <p:nvPr/>
        </p:nvSpPr>
        <p:spPr bwMode="auto">
          <a:xfrm>
            <a:off x="982975" y="2782700"/>
            <a:ext cx="4503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600" dirty="0">
                <a:solidFill>
                  <a:schemeClr val="lt1"/>
                </a:solidFill>
              </a:rPr>
              <a:t>Цель: Разработка интерактивной платформы, на которой студенты смогут брать и выполнять заказы по специальности.</a:t>
            </a:r>
          </a:p>
        </p:txBody>
      </p:sp>
      <p:sp>
        <p:nvSpPr>
          <p:cNvPr id="105" name="Google Shape;105;p16"/>
          <p:cNvSpPr txBox="1"/>
          <p:nvPr/>
        </p:nvSpPr>
        <p:spPr bwMode="auto">
          <a:xfrm>
            <a:off x="982975" y="4185450"/>
            <a:ext cx="45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dirty="0">
                <a:solidFill>
                  <a:schemeClr val="lt1"/>
                </a:solidFill>
              </a:rPr>
              <a:t>ФИО: Ризаев Владислав Олегович, ИСиТ, ШКН 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6" name="Google Shape;106;p1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488675" y="228600"/>
            <a:ext cx="409387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412477" y="236193"/>
            <a:ext cx="485599" cy="47469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/>
        </p:nvSpPr>
        <p:spPr bwMode="auto">
          <a:xfrm>
            <a:off x="198125" y="141500"/>
            <a:ext cx="5517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2500" b="1" dirty="0">
                <a:solidFill>
                  <a:schemeClr val="lt1"/>
                </a:solidFill>
              </a:rPr>
              <a:t>Показатели результативности</a:t>
            </a:r>
            <a:endParaRPr sz="2500" b="1" dirty="0">
              <a:solidFill>
                <a:schemeClr val="lt1"/>
              </a:solidFill>
            </a:endParaRPr>
          </a:p>
        </p:txBody>
      </p:sp>
      <p:sp>
        <p:nvSpPr>
          <p:cNvPr id="185" name="Google Shape;185;p26"/>
          <p:cNvSpPr txBox="1"/>
          <p:nvPr/>
        </p:nvSpPr>
        <p:spPr bwMode="auto">
          <a:xfrm>
            <a:off x="198125" y="1127500"/>
            <a:ext cx="5838402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23850" lvl="0" indent="-17145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Ø"/>
              <a:defRPr/>
            </a:pPr>
            <a:r>
              <a:rPr lang="ru-RU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течение 3-ёх месяцев работа на платформе будет бесперебойной (без багов и ошибок).</a:t>
            </a:r>
          </a:p>
          <a:p>
            <a:pPr marL="323850" lvl="0" indent="-17145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Ø"/>
              <a:defRPr/>
            </a:pPr>
            <a:endParaRPr lang="ru-RU"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3850" lvl="0" indent="-17145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Ø"/>
              <a:defRPr/>
            </a:pPr>
            <a:r>
              <a:rPr lang="ru-RU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Пойдёт денежная прибыль на постоянной основе (каждую неделю какие-то суммы).</a:t>
            </a:r>
          </a:p>
          <a:p>
            <a:pPr marL="323850" lvl="0" indent="-17145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Ø"/>
              <a:defRPr/>
            </a:pPr>
            <a:endParaRPr lang="ru-RU"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3850" lvl="0" indent="-17145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Ø"/>
              <a:defRPr/>
            </a:pPr>
            <a:r>
              <a:rPr lang="ru-RU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исполнителей возрастёт до 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ru-RU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человек, которые будут периодически работать на платформе.</a:t>
            </a:r>
          </a:p>
          <a:p>
            <a:pPr marL="323850" lvl="0" indent="-17145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Ø"/>
              <a:defRPr/>
            </a:pPr>
            <a:endParaRPr lang="ru-RU"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3850" indent="-171450">
              <a:buClr>
                <a:schemeClr val="dk1"/>
              </a:buClr>
              <a:buSzPts val="1200"/>
              <a:buFont typeface="Wingdings" panose="05000000000000000000" pitchFamily="2" charset="2"/>
              <a:buChar char="Ø"/>
              <a:defRPr/>
            </a:pPr>
            <a:r>
              <a:rPr lang="ru-RU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Часть студентов покинет их места на временной работе.</a:t>
            </a:r>
          </a:p>
          <a:p>
            <a:pPr marL="323850" lvl="0" indent="-17145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Ø"/>
              <a:defRPr/>
            </a:pPr>
            <a:endParaRPr lang="ru-RU"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3850" lvl="0" indent="-17145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Ø"/>
              <a:defRPr/>
            </a:pPr>
            <a:r>
              <a:rPr lang="ru-RU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Компании будут брать на заметку исполнительных студентов.</a:t>
            </a:r>
          </a:p>
          <a:p>
            <a:pPr marL="152400"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defRPr/>
            </a:pPr>
            <a:endParaRPr lang="ru-RU" sz="1200" dirty="0">
              <a:solidFill>
                <a:schemeClr val="dk1"/>
              </a:solidFill>
            </a:endParaRP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489BE6B6-2265-310B-E555-AC6ED48CD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838" y="1001119"/>
            <a:ext cx="789580" cy="78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C78C7030-2ED2-8700-A39A-881EA0FBD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192" y="1630710"/>
            <a:ext cx="1486829" cy="7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icture background">
            <a:extLst>
              <a:ext uri="{FF2B5EF4-FFF2-40B4-BE49-F238E27FC236}">
                <a16:creationId xmlns:a16="http://schemas.microsoft.com/office/drawing/2014/main" id="{6A332E6E-460C-671C-C5C1-EA572C6CB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987" y="2571750"/>
            <a:ext cx="895825" cy="8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icture background">
            <a:extLst>
              <a:ext uri="{FF2B5EF4-FFF2-40B4-BE49-F238E27FC236}">
                <a16:creationId xmlns:a16="http://schemas.microsoft.com/office/drawing/2014/main" id="{1AA53F11-D138-E060-AEE1-2C0F988EE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046" y="3196682"/>
            <a:ext cx="1170005" cy="93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icture background">
            <a:extLst>
              <a:ext uri="{FF2B5EF4-FFF2-40B4-BE49-F238E27FC236}">
                <a16:creationId xmlns:a16="http://schemas.microsoft.com/office/drawing/2014/main" id="{04652267-5FE5-F20F-723E-DB370430F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565" y="4021873"/>
            <a:ext cx="833007" cy="83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0" name="Google Shape;190;p27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412477" y="236193"/>
            <a:ext cx="485599" cy="47469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 bwMode="auto">
          <a:xfrm>
            <a:off x="198125" y="141500"/>
            <a:ext cx="5517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2500" b="1">
                <a:solidFill>
                  <a:schemeClr val="lt1"/>
                </a:solidFill>
              </a:rPr>
              <a:t>Выводы</a:t>
            </a:r>
            <a:endParaRPr sz="2500" b="1">
              <a:solidFill>
                <a:schemeClr val="lt1"/>
              </a:solidFill>
            </a:endParaRPr>
          </a:p>
        </p:txBody>
      </p:sp>
      <p:sp>
        <p:nvSpPr>
          <p:cNvPr id="192" name="Google Shape;192;p27"/>
          <p:cNvSpPr txBox="1"/>
          <p:nvPr/>
        </p:nvSpPr>
        <p:spPr bwMode="auto">
          <a:xfrm>
            <a:off x="198125" y="1241625"/>
            <a:ext cx="44661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перспективный, и стоит инвестирования, так как решает единовременно ряд проблем: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ru-RU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 algn="l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Во-первых, высвобождает время для профессионального развития студентов.</a:t>
            </a:r>
          </a:p>
          <a:p>
            <a:pPr marL="228600" lvl="0" indent="-228600" algn="l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ru-RU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 algn="l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Во-вторых, способствует накоплению опыта работы напрямую с работодателем у студентов. </a:t>
            </a:r>
          </a:p>
          <a:p>
            <a:pPr marL="228600" lvl="0" indent="-228600" algn="l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ru-RU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 algn="l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В-третьих, помогает крупным компаниям подмечать потенциальных будущих сотрудников.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Google Shape;193;p27"/>
          <p:cNvSpPr txBox="1"/>
          <p:nvPr/>
        </p:nvSpPr>
        <p:spPr bwMode="auto">
          <a:xfrm>
            <a:off x="5055676" y="1049175"/>
            <a:ext cx="384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1300" b="1" dirty="0">
                <a:solidFill>
                  <a:schemeClr val="dk2"/>
                </a:solidFill>
              </a:rPr>
              <a:t>Команда проекта</a:t>
            </a:r>
            <a:endParaRPr sz="1300" b="1" dirty="0">
              <a:solidFill>
                <a:schemeClr val="dk2"/>
              </a:solidFill>
            </a:endParaRPr>
          </a:p>
        </p:txBody>
      </p:sp>
      <p:sp>
        <p:nvSpPr>
          <p:cNvPr id="199" name="Google Shape;199;p27"/>
          <p:cNvSpPr txBox="1"/>
          <p:nvPr/>
        </p:nvSpPr>
        <p:spPr bwMode="auto">
          <a:xfrm>
            <a:off x="6186392" y="4019968"/>
            <a:ext cx="197891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12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Ризаев Владислав</a:t>
            </a:r>
            <a:endParaRPr sz="1200" b="1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426826-8232-C10C-5849-FFA68AAFC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896" y="1842554"/>
            <a:ext cx="2604781" cy="19535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6" name="Google Shape;206;p2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412477" y="236193"/>
            <a:ext cx="485599" cy="47469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/>
        </p:nvSpPr>
        <p:spPr bwMode="auto">
          <a:xfrm>
            <a:off x="198125" y="141500"/>
            <a:ext cx="5517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2500" b="1">
                <a:solidFill>
                  <a:schemeClr val="lt1"/>
                </a:solidFill>
              </a:rPr>
              <a:t>Рефлексия</a:t>
            </a:r>
            <a:endParaRPr sz="2500" b="1">
              <a:solidFill>
                <a:schemeClr val="lt1"/>
              </a:solidFill>
            </a:endParaRPr>
          </a:p>
        </p:txBody>
      </p:sp>
      <p:sp>
        <p:nvSpPr>
          <p:cNvPr id="208" name="Google Shape;208;p28"/>
          <p:cNvSpPr txBox="1"/>
          <p:nvPr/>
        </p:nvSpPr>
        <p:spPr bwMode="auto">
          <a:xfrm>
            <a:off x="198125" y="1127500"/>
            <a:ext cx="87000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9999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1200">
                <a:solidFill>
                  <a:schemeClr val="dk1"/>
                </a:solidFill>
              </a:rPr>
              <a:t>1. Вы посмотрели видеолекции и разработали концепцию проекта. Исходя из этого опыта, как бы вы объяснили смысл дисциплины “Управление проектами”? Как вы можете использовать полученные знания в вашей личной и профессиональной деятельности?</a:t>
            </a:r>
            <a:endParaRPr sz="1200">
              <a:solidFill>
                <a:schemeClr val="dk1"/>
              </a:solidFill>
            </a:endParaRPr>
          </a:p>
          <a:p>
            <a:pPr marL="89999" lvl="0" indent="0" algn="l">
              <a:spcBef>
                <a:spcPts val="1000"/>
              </a:spcBef>
              <a:spcAft>
                <a:spcPts val="0"/>
              </a:spcAft>
              <a:buNone/>
              <a:defRPr/>
            </a:pPr>
            <a:r>
              <a:rPr lang="ru" sz="1200">
                <a:solidFill>
                  <a:schemeClr val="dk1"/>
                </a:solidFill>
              </a:rPr>
              <a:t>2. Сформулируйте 3 ключевых вывода по итогам просмотра лекционной части курса.</a:t>
            </a:r>
            <a:endParaRPr sz="1200">
              <a:solidFill>
                <a:schemeClr val="dk1"/>
              </a:solidFill>
            </a:endParaRPr>
          </a:p>
          <a:p>
            <a:pPr marL="89999" lvl="0" indent="0" algn="l">
              <a:spcBef>
                <a:spcPts val="1000"/>
              </a:spcBef>
              <a:spcAft>
                <a:spcPts val="0"/>
              </a:spcAft>
              <a:buNone/>
              <a:defRPr/>
            </a:pPr>
            <a:r>
              <a:rPr lang="ru" sz="1200">
                <a:solidFill>
                  <a:schemeClr val="dk1"/>
                </a:solidFill>
              </a:rPr>
              <a:t>3. Сделайте 3 вывода по результатам разработки концепции проекта.</a:t>
            </a:r>
            <a:endParaRPr sz="1200">
              <a:solidFill>
                <a:schemeClr val="dk1"/>
              </a:solidFill>
            </a:endParaRPr>
          </a:p>
          <a:p>
            <a:pPr marL="89999" lvl="0" indent="0" algn="l">
              <a:spcBef>
                <a:spcPts val="1000"/>
              </a:spcBef>
              <a:spcAft>
                <a:spcPts val="0"/>
              </a:spcAft>
              <a:buNone/>
              <a:defRPr/>
            </a:pPr>
            <a:r>
              <a:rPr lang="ru" sz="1200">
                <a:solidFill>
                  <a:schemeClr val="dk1"/>
                </a:solidFill>
              </a:rPr>
              <a:t>4. Что в рамках подготовки к экзамену вы делали самостоятельно? В каких блоках вам не хватило имеющихся компетенций и была необходима помощь команды?</a:t>
            </a:r>
            <a:endParaRPr sz="1200">
              <a:solidFill>
                <a:schemeClr val="dk1"/>
              </a:solidFill>
            </a:endParaRPr>
          </a:p>
          <a:p>
            <a:pPr marL="89999" lvl="0" indent="0" algn="l">
              <a:spcBef>
                <a:spcPts val="1000"/>
              </a:spcBef>
              <a:spcAft>
                <a:spcPts val="0"/>
              </a:spcAft>
              <a:buNone/>
              <a:defRPr/>
            </a:pPr>
            <a:r>
              <a:rPr lang="ru" sz="1200">
                <a:solidFill>
                  <a:schemeClr val="dk1"/>
                </a:solidFill>
              </a:rPr>
              <a:t>5. Что бы вы сделали иначе, чтобы получить желаемую оценку “автоматом”?</a:t>
            </a:r>
            <a:endParaRPr sz="1200">
              <a:solidFill>
                <a:schemeClr val="dk1"/>
              </a:solidFill>
            </a:endParaRPr>
          </a:p>
          <a:p>
            <a:pPr marL="89999" lvl="0" indent="0" algn="l">
              <a:spcBef>
                <a:spcPts val="1000"/>
              </a:spcBef>
              <a:spcAft>
                <a:spcPts val="0"/>
              </a:spcAft>
              <a:buNone/>
              <a:defRPr/>
            </a:pPr>
            <a:endParaRPr sz="1200">
              <a:solidFill>
                <a:schemeClr val="dk1"/>
              </a:solidFill>
            </a:endParaRPr>
          </a:p>
          <a:p>
            <a:pPr marL="89999" lvl="0" indent="0" algn="l">
              <a:spcBef>
                <a:spcPts val="1000"/>
              </a:spcBef>
              <a:spcAft>
                <a:spcPts val="1000"/>
              </a:spcAft>
              <a:buNone/>
              <a:defRPr/>
            </a:pPr>
            <a:r>
              <a:rPr lang="ru" sz="1200" b="1">
                <a:solidFill>
                  <a:srgbClr val="F6084D"/>
                </a:solidFill>
              </a:rPr>
              <a:t>* рефлексия заполняется на каждого участника команды, вышедшего на экзамен</a:t>
            </a:r>
            <a:endParaRPr sz="1200" b="1">
              <a:solidFill>
                <a:srgbClr val="F6084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412477" y="236193"/>
            <a:ext cx="485599" cy="4746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 bwMode="auto">
          <a:xfrm>
            <a:off x="198125" y="74934"/>
            <a:ext cx="5517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2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</a:t>
            </a:r>
            <a:endParaRPr sz="28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113;p17"/>
          <p:cNvSpPr txBox="1"/>
          <p:nvPr/>
        </p:nvSpPr>
        <p:spPr bwMode="auto">
          <a:xfrm>
            <a:off x="198125" y="1306975"/>
            <a:ext cx="5242500" cy="28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lang="ru-RU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Вынужденное трудоустройство в непрофильных сферах (сервис, доставка, торговля).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lang="ru-RU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возможности применять полученные в Университете знания на практике.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lang="ru-RU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Замедление профессионального развития.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58A9BD1D-1E38-29AB-26BF-CD3E12E91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766" y="1428742"/>
            <a:ext cx="3820109" cy="264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412477" y="236193"/>
            <a:ext cx="485599" cy="47469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 bwMode="auto">
          <a:xfrm>
            <a:off x="198125" y="141500"/>
            <a:ext cx="5517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2500" b="1">
                <a:solidFill>
                  <a:schemeClr val="lt1"/>
                </a:solidFill>
              </a:rPr>
              <a:t>Аудитория</a:t>
            </a:r>
            <a:endParaRPr sz="2500" b="1">
              <a:solidFill>
                <a:schemeClr val="lt1"/>
              </a:solidFill>
            </a:endParaRPr>
          </a:p>
        </p:txBody>
      </p:sp>
      <p:sp>
        <p:nvSpPr>
          <p:cNvPr id="121" name="Google Shape;121;p18"/>
          <p:cNvSpPr txBox="1"/>
          <p:nvPr/>
        </p:nvSpPr>
        <p:spPr bwMode="auto">
          <a:xfrm>
            <a:off x="365975" y="2994400"/>
            <a:ext cx="5181300" cy="196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ru-RU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Портрет Исполнителя</a:t>
            </a: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студенты в 2-5 курсов бакалавриата или специалитета, обучающиеся на очной программе.</a:t>
            </a:r>
          </a:p>
          <a:p>
            <a:pPr marL="285750" lvl="0" indent="-285750" algn="l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ru-RU" i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Финансовый источник дохода</a:t>
            </a: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стипендия, помощь родителей.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ru-RU" b="0" i="1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Расходы: </a:t>
            </a:r>
            <a:r>
              <a:rPr lang="ru-RU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оплата проживания, учебные материалы, питание, развлечения.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2" name="Google Shape;121;p18">
            <a:extLst>
              <a:ext uri="{FF2B5EF4-FFF2-40B4-BE49-F238E27FC236}">
                <a16:creationId xmlns:a16="http://schemas.microsoft.com/office/drawing/2014/main" id="{636C0D07-F35A-DBA5-D233-12581694DFB7}"/>
              </a:ext>
            </a:extLst>
          </p:cNvPr>
          <p:cNvSpPr txBox="1"/>
          <p:nvPr/>
        </p:nvSpPr>
        <p:spPr bwMode="auto">
          <a:xfrm>
            <a:off x="365975" y="1086216"/>
            <a:ext cx="51813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ru-RU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Портрет Работодателя</a:t>
            </a: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средний– крупный бизнес, имевшие опыт привлечения к работе студентов.</a:t>
            </a:r>
          </a:p>
          <a:p>
            <a:pPr marL="285750" lvl="0" indent="-285750" algn="l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ru-RU" b="0" i="1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Сфера деятельности</a:t>
            </a:r>
            <a:r>
              <a:rPr lang="ru-RU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розничная торговля, логистика, IT, маркетинг/PR, производство.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  <a:defRPr/>
            </a:pPr>
            <a:r>
              <a:rPr lang="ru-RU" b="0" i="1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Форма собственности</a:t>
            </a:r>
            <a:r>
              <a:rPr lang="ru-RU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ООО, ИП.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5340988C-E0B9-C395-EB32-79A6766E1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125" y="1616082"/>
            <a:ext cx="3900722" cy="275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412477" y="236193"/>
            <a:ext cx="485599" cy="47469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 bwMode="auto">
          <a:xfrm>
            <a:off x="198125" y="141500"/>
            <a:ext cx="5517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2500" b="1">
                <a:solidFill>
                  <a:schemeClr val="lt1"/>
                </a:solidFill>
              </a:rPr>
              <a:t>Продукт</a:t>
            </a:r>
            <a:endParaRPr sz="2500" b="1">
              <a:solidFill>
                <a:schemeClr val="lt1"/>
              </a:solidFill>
            </a:endParaRPr>
          </a:p>
        </p:txBody>
      </p:sp>
      <p:sp>
        <p:nvSpPr>
          <p:cNvPr id="129" name="Google Shape;129;p19"/>
          <p:cNvSpPr txBox="1"/>
          <p:nvPr/>
        </p:nvSpPr>
        <p:spPr bwMode="auto">
          <a:xfrm>
            <a:off x="167521" y="956514"/>
            <a:ext cx="5578207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Продукт: Веб-платформа для взаимодействия заказчика и исполнителя.</a:t>
            </a:r>
          </a:p>
          <a:p>
            <a:pPr marL="228600" lvl="0" indent="-228600" algn="l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Регистрация:</a:t>
            </a:r>
          </a:p>
          <a:p>
            <a:pPr marL="171450" lvl="0" indent="-1714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Заказчик</a:t>
            </a:r>
          </a:p>
          <a:p>
            <a:pPr marL="171450" lvl="0" indent="-1714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Исполнитель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 Публикация задания:</a:t>
            </a:r>
          </a:p>
          <a:p>
            <a:pPr marL="171450" lvl="0" indent="-1714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Категория (предметная область)</a:t>
            </a:r>
          </a:p>
          <a:p>
            <a:pPr marL="171450" lvl="0" indent="-1714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Срок выполнения</a:t>
            </a:r>
          </a:p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Вознаграждение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 Система связи:</a:t>
            </a:r>
          </a:p>
          <a:p>
            <a:pPr marL="171450" lvl="0" indent="-1714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Внутри-программный чат</a:t>
            </a:r>
          </a:p>
          <a:p>
            <a:pPr marL="171450" lvl="0" indent="-1714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присылать файлы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   Правила и модерация:</a:t>
            </a:r>
          </a:p>
          <a:p>
            <a:pPr marL="171450" lvl="0" indent="-1714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Свод правил, ознакомление с которыми обязательно</a:t>
            </a:r>
          </a:p>
          <a:p>
            <a:pPr marL="171450" lvl="0" indent="-1714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Прохождение теста на знание правил исполнителем 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245556-6636-9A38-FA28-5F842011A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555" y="1184170"/>
            <a:ext cx="2705481" cy="36073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412477" y="236193"/>
            <a:ext cx="485599" cy="474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 bwMode="auto">
          <a:xfrm>
            <a:off x="198125" y="141500"/>
            <a:ext cx="5517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2500" b="1">
                <a:solidFill>
                  <a:schemeClr val="lt1"/>
                </a:solidFill>
              </a:rPr>
              <a:t>Конкуренты</a:t>
            </a:r>
            <a:endParaRPr sz="2500" b="1">
              <a:solidFill>
                <a:schemeClr val="lt1"/>
              </a:solidFill>
            </a:endParaRPr>
          </a:p>
        </p:txBody>
      </p:sp>
      <p:graphicFrame>
        <p:nvGraphicFramePr>
          <p:cNvPr id="138" name="Google Shape;138;p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1868785"/>
              </p:ext>
            </p:extLst>
          </p:nvPr>
        </p:nvGraphicFramePr>
        <p:xfrm>
          <a:off x="256451" y="921836"/>
          <a:ext cx="8641625" cy="4139457"/>
        </p:xfrm>
        <a:graphic>
          <a:graphicData uri="http://schemas.openxmlformats.org/drawingml/2006/table">
            <a:tbl>
              <a:tblPr>
                <a:tableStyleId>{4B89380E-43FE-43EF-BBAD-8A00A1620E82}</a:tableStyleId>
              </a:tblPr>
              <a:tblGrid>
                <a:gridCol w="252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6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3607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 dirty="0"/>
                        <a:t>Критерий / Субъект</a:t>
                      </a:r>
                      <a:endParaRPr sz="1400"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  <a:beve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 dirty="0"/>
                        <a:t>Наш проект</a:t>
                      </a:r>
                      <a:endParaRPr sz="1400" dirty="0"/>
                    </a:p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400" dirty="0"/>
                        <a:t>SF</a:t>
                      </a:r>
                      <a:endParaRPr sz="1400"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  <a:beve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 dirty="0"/>
                        <a:t>Конкурент 1</a:t>
                      </a:r>
                      <a:br>
                        <a:rPr lang="ru" sz="1400" dirty="0"/>
                      </a:br>
                      <a:r>
                        <a:rPr lang="en-US" sz="1400" dirty="0" err="1"/>
                        <a:t>Studlancer</a:t>
                      </a:r>
                      <a:endParaRPr sz="1400"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  <a:bevel/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 dirty="0"/>
                        <a:t>Конкурент 2</a:t>
                      </a:r>
                      <a:endParaRPr sz="1400" dirty="0"/>
                    </a:p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400" dirty="0" err="1"/>
                        <a:t>WorkZilla</a:t>
                      </a:r>
                      <a:endParaRPr sz="1400" dirty="0"/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9525" algn="ctr">
                      <a:solidFill>
                        <a:srgbClr val="999999"/>
                      </a:solidFill>
                      <a:bevel/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 dirty="0"/>
                        <a:t>Конкурент 3</a:t>
                      </a:r>
                      <a:endParaRPr sz="1400" dirty="0"/>
                    </a:p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/>
                        <a:t>Другая Работа</a:t>
                      </a:r>
                      <a:endParaRPr sz="1400" dirty="0"/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9525" algn="ctr">
                      <a:solidFill>
                        <a:srgbClr val="999999"/>
                      </a:solidFill>
                      <a:bevel/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89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 dirty="0"/>
                        <a:t>Целевая аудитория</a:t>
                      </a:r>
                      <a:endParaRPr sz="1400"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  <a:bevel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/>
                        <a:t>Студенты</a:t>
                      </a:r>
                      <a:endParaRPr sz="1400" dirty="0"/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9525" algn="ctr">
                      <a:solidFill>
                        <a:srgbClr val="999999"/>
                      </a:solidFill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9525" algn="ctr">
                      <a:solidFill>
                        <a:srgbClr val="999999"/>
                      </a:solidFill>
                      <a:beve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/>
                        <a:t>Студенты</a:t>
                      </a:r>
                      <a:endParaRPr sz="1400"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  <a:bevel/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/>
                        <a:t>Все </a:t>
                      </a:r>
                      <a:endParaRPr sz="1400"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  <a:bevel/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/>
                        <a:t>Все</a:t>
                      </a:r>
                      <a:endParaRPr sz="1400"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  <a:bevel/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89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 dirty="0"/>
                        <a:t>Комиссия сервиса</a:t>
                      </a:r>
                      <a:endParaRPr sz="1400"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  <a:bevel/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/>
                        <a:t>5% от стоимости задания</a:t>
                      </a:r>
                      <a:endParaRPr sz="1400" dirty="0"/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  <a:bevel/>
                    </a:lnT>
                    <a:lnB w="9525" algn="ctr">
                      <a:solidFill>
                        <a:srgbClr val="99999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/>
                        <a:t>нет</a:t>
                      </a:r>
                      <a:endParaRPr sz="1400"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algn="ctr">
                      <a:solidFill>
                        <a:srgbClr val="99999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/>
                        <a:t>10% стоимости задания</a:t>
                      </a:r>
                      <a:endParaRPr sz="1400"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  <a:bevel/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/>
                        <a:t>6% - самозанятость</a:t>
                      </a:r>
                      <a:endParaRPr sz="1400" dirty="0"/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9525" algn="ctr">
                      <a:solidFill>
                        <a:srgbClr val="999999"/>
                      </a:solidFill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algn="ctr">
                      <a:solidFill>
                        <a:srgbClr val="99999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897">
                <a:tc>
                  <a:txBody>
                    <a:bodyPr/>
                    <a:lstStyle/>
                    <a:p>
                      <a:pPr algn="ctr"/>
                      <a:r>
                        <a:rPr lang="ru-RU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Удобство интерфейса</a:t>
                      </a: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  <a:bevel/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/>
                        <a:t>Удобный и простой</a:t>
                      </a:r>
                      <a:endParaRPr sz="1400" dirty="0"/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/>
                        <a:t>Простой и непонятный</a:t>
                      </a:r>
                      <a:endParaRPr sz="1400"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  <a:beve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/>
                        <a:t>Яркий и простой</a:t>
                      </a:r>
                      <a:endParaRPr sz="1400"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/>
                        <a:t> ---</a:t>
                      </a:r>
                      <a:endParaRPr sz="1400"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  <a:beve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89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 dirty="0">
                          <a:solidFill>
                            <a:schemeClr val="dk1"/>
                          </a:solidFill>
                        </a:rPr>
                        <a:t>Условия</a:t>
                      </a:r>
                      <a:endParaRPr sz="1400"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  <a:bevel/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/>
                        <a:t>Гибкие </a:t>
                      </a:r>
                      <a:endParaRPr sz="1400"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  <a:bevel/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/>
                        <a:t>Гибкие</a:t>
                      </a:r>
                      <a:endParaRPr sz="1400"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  <a:bevel/>
                    </a:lnT>
                    <a:lnB w="9525" algn="ctr">
                      <a:solidFill>
                        <a:srgbClr val="99999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/>
                        <a:t>Гибкие</a:t>
                      </a:r>
                      <a:endParaRPr sz="1400" dirty="0"/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/>
                        <a:t>Не гибкие</a:t>
                      </a:r>
                      <a:endParaRPr sz="1400" dirty="0"/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algn="ctr">
                      <a:solidFill>
                        <a:srgbClr val="999999"/>
                      </a:solidFill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9525" algn="ctr">
                      <a:solidFill>
                        <a:srgbClr val="99999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89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 dirty="0">
                          <a:solidFill>
                            <a:schemeClr val="dk1"/>
                          </a:solidFill>
                        </a:rPr>
                        <a:t>Популярность (человек)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/>
                        <a:t>малоизвестен</a:t>
                      </a:r>
                      <a:endParaRPr sz="1400"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/>
                        <a:t>5500</a:t>
                      </a:r>
                      <a:endParaRPr sz="1400"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≈1 000 000</a:t>
                      </a:r>
                      <a:endParaRPr sz="1400"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/>
                        <a:t> ---</a:t>
                      </a:r>
                      <a:endParaRPr sz="1400"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89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>
                          <a:solidFill>
                            <a:schemeClr val="dk1"/>
                          </a:solidFill>
                        </a:rPr>
                        <a:t>Как давно на рынке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algn="ctr">
                      <a:solidFill>
                        <a:srgbClr val="999999"/>
                      </a:solidFill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/>
                        <a:t> ---</a:t>
                      </a:r>
                      <a:endParaRPr sz="1400" dirty="0"/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algn="ctr">
                      <a:solidFill>
                        <a:srgbClr val="999999"/>
                      </a:solidFill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400" dirty="0"/>
                        <a:t>C 2015 </a:t>
                      </a:r>
                      <a:r>
                        <a:rPr lang="ru-RU" sz="1400" dirty="0"/>
                        <a:t>года</a:t>
                      </a:r>
                      <a:endParaRPr sz="1400" dirty="0"/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algn="ctr">
                      <a:solidFill>
                        <a:srgbClr val="999999"/>
                      </a:solidFill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/>
                        <a:t>С 2009 года</a:t>
                      </a:r>
                      <a:endParaRPr sz="1400" dirty="0"/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algn="ctr">
                      <a:solidFill>
                        <a:srgbClr val="999999"/>
                      </a:solidFill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/>
                        <a:t>  </a:t>
                      </a:r>
                      <a:r>
                        <a:rPr lang="ru-RU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sz="1400" dirty="0"/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30198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412477" y="236193"/>
            <a:ext cx="485599" cy="47469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 bwMode="auto">
          <a:xfrm>
            <a:off x="198125" y="141500"/>
            <a:ext cx="5517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2500" b="1">
                <a:solidFill>
                  <a:schemeClr val="lt1"/>
                </a:solidFill>
              </a:rPr>
              <a:t>Гипотезы</a:t>
            </a:r>
            <a:endParaRPr sz="2500" b="1">
              <a:solidFill>
                <a:schemeClr val="lt1"/>
              </a:solidFill>
            </a:endParaRPr>
          </a:p>
        </p:txBody>
      </p:sp>
      <p:sp>
        <p:nvSpPr>
          <p:cNvPr id="145" name="Google Shape;145;p21"/>
          <p:cNvSpPr txBox="1"/>
          <p:nvPr/>
        </p:nvSpPr>
        <p:spPr bwMode="auto">
          <a:xfrm>
            <a:off x="198125" y="1127500"/>
            <a:ext cx="4916800" cy="381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Опрос: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ru-RU"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вы думаете о заработке на фрилансе во время учёбы (хорошо это или плохо, можно ли совмещать с учёбой)?</a:t>
            </a:r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ru-RU"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Если у вас будет возможность зарабатывать меньше, но по профессии на фрилансе, какое решение вы примете?</a:t>
            </a:r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ru-RU"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Был ли у вас опыт работы на фрилансе?</a:t>
            </a:r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ru-RU"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Какая комиссия фриланс-платформы нормальная (2%; 5%; 10%; 20%)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11" name="Диаграмма 10">
                <a:extLst>
                  <a:ext uri="{FF2B5EF4-FFF2-40B4-BE49-F238E27FC236}">
                    <a16:creationId xmlns:a16="http://schemas.microsoft.com/office/drawing/2014/main" id="{1E639899-5834-0792-1980-46DFFB0F1CF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97854696"/>
                  </p:ext>
                </p:extLst>
              </p:nvPr>
            </p:nvGraphicFramePr>
            <p:xfrm>
              <a:off x="4919708" y="1666067"/>
              <a:ext cx="4224292" cy="316154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11" name="Диаграмма 10">
                <a:extLst>
                  <a:ext uri="{FF2B5EF4-FFF2-40B4-BE49-F238E27FC236}">
                    <a16:creationId xmlns:a16="http://schemas.microsoft.com/office/drawing/2014/main" id="{1E639899-5834-0792-1980-46DFFB0F1C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9708" y="1666067"/>
                <a:ext cx="4224292" cy="316154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95977" y="0"/>
            <a:ext cx="2187503" cy="297366"/>
          </a:xfrm>
          <a:solidFill>
            <a:srgbClr val="B2606E"/>
          </a:solidFill>
        </p:spPr>
        <p:txBody>
          <a:bodyPr>
            <a:noAutofit/>
          </a:bodyPr>
          <a:lstStyle/>
          <a:p>
            <a:pPr algn="ctr"/>
            <a:r>
              <a:rPr lang="ru-RU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Бизнес-модель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ru-RU" noProof="0" smtClean="0"/>
              <a:pPr rtl="0"/>
              <a:t>7</a:t>
            </a:fld>
            <a:endParaRPr lang="ru-RU" noProof="0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569426"/>
              </p:ext>
            </p:extLst>
          </p:nvPr>
        </p:nvGraphicFramePr>
        <p:xfrm>
          <a:off x="1" y="193835"/>
          <a:ext cx="2334954" cy="3055620"/>
        </p:xfrm>
        <a:graphic>
          <a:graphicData uri="http://schemas.openxmlformats.org/drawingml/2006/table">
            <a:tbl>
              <a:tblPr/>
              <a:tblGrid>
                <a:gridCol w="2334954">
                  <a:extLst>
                    <a:ext uri="{9D8B030D-6E8A-4147-A177-3AD203B41FA5}">
                      <a16:colId xmlns:a16="http://schemas.microsoft.com/office/drawing/2014/main" val="589806266"/>
                    </a:ext>
                  </a:extLst>
                </a:gridCol>
              </a:tblGrid>
              <a:tr h="2720815">
                <a:tc>
                  <a:txBody>
                    <a:bodyPr/>
                    <a:lstStyle/>
                    <a:p>
                      <a:r>
                        <a:rPr lang="ru-RU" sz="1400" b="1" i="1" baseline="0" dirty="0">
                          <a:solidFill>
                            <a:schemeClr val="tx1"/>
                          </a:solidFill>
                        </a:rPr>
                        <a:t>Заказчики (ключ парт)</a:t>
                      </a:r>
                      <a:r>
                        <a:rPr lang="ru-RU" sz="1400" baseline="0" dirty="0">
                          <a:solidFill>
                            <a:schemeClr val="tx1"/>
                          </a:solidFill>
                        </a:rPr>
                        <a:t>:</a:t>
                      </a:r>
                    </a:p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66000"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ru-RU" sz="14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ООО:</a:t>
                      </a:r>
                    </a:p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66000"/>
                        <a:buFont typeface="Symbol" panose="05050102010706020507" pitchFamily="18" charset="2"/>
                        <a:buChar char=""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«Газпромнефть-Заполярье»</a:t>
                      </a:r>
                    </a:p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66000"/>
                        <a:buFont typeface="Symbol" panose="05050102010706020507" pitchFamily="18" charset="2"/>
                        <a:buChar char=""/>
                        <a:tabLst/>
                        <a:defRPr/>
                      </a:pPr>
                      <a:r>
                        <a:rPr lang="ru-RU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Бурсервис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66000"/>
                        <a:buFont typeface="Symbol" panose="05050102010706020507" pitchFamily="18" charset="2"/>
                        <a:buChar char=""/>
                        <a:tabLst/>
                        <a:defRPr/>
                      </a:pPr>
                      <a:endParaRPr lang="ru-RU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66000"/>
                        <a:buFont typeface="Symbol" panose="05050102010706020507" pitchFamily="18" charset="2"/>
                        <a:buChar char=""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Этажи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66000"/>
                        <a:buFont typeface="Symbol" panose="05050102010706020507" pitchFamily="18" charset="2"/>
                        <a:buChar char=""/>
                        <a:tabLst/>
                        <a:defRPr/>
                      </a:pPr>
                      <a:endParaRPr lang="ru-RU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66000"/>
                        <a:buFont typeface="Symbol" panose="05050102010706020507" pitchFamily="18" charset="2"/>
                        <a:buChar char=""/>
                        <a:tabLst/>
                        <a:defRPr/>
                      </a:pPr>
                      <a:r>
                        <a:rPr lang="ru-RU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Суэнко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66000"/>
                        <a:buFont typeface="Symbol" panose="05050102010706020507" pitchFamily="18" charset="2"/>
                        <a:buChar char=""/>
                        <a:tabLst/>
                        <a:defRPr/>
                      </a:pPr>
                      <a:endParaRPr lang="ru-RU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66000"/>
                        <a:buFont typeface="Symbol" panose="05050102010706020507" pitchFamily="18" charset="2"/>
                        <a:buChar char=""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Softline</a:t>
                      </a:r>
                      <a:endParaRPr lang="ru-RU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66000"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…</a:t>
                      </a:r>
                      <a:endParaRPr lang="ru-RU" sz="14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SzPct val="66000"/>
                        <a:buFont typeface="Symbol" panose="05050102010706020507" pitchFamily="18" charset="2"/>
                        <a:buChar char=""/>
                      </a:pPr>
                      <a:endParaRPr lang="ru-RU" sz="140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SzPct val="66000"/>
                        <a:buFont typeface="Symbol" panose="05050102010706020507" pitchFamily="18" charset="2"/>
                        <a:buChar char=""/>
                      </a:pP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38100" cap="flat" cmpd="sng" algn="ctr">
                      <a:solidFill>
                        <a:srgbClr val="B260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260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260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260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857817"/>
                  </a:ext>
                </a:extLst>
              </a:tr>
            </a:tbl>
          </a:graphicData>
        </a:graphic>
      </p:graphicFrame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262936"/>
              </p:ext>
            </p:extLst>
          </p:nvPr>
        </p:nvGraphicFramePr>
        <p:xfrm>
          <a:off x="2356384" y="193836"/>
          <a:ext cx="1885082" cy="2739865"/>
        </p:xfrm>
        <a:graphic>
          <a:graphicData uri="http://schemas.openxmlformats.org/drawingml/2006/table">
            <a:tbl>
              <a:tblPr/>
              <a:tblGrid>
                <a:gridCol w="1885082">
                  <a:extLst>
                    <a:ext uri="{9D8B030D-6E8A-4147-A177-3AD203B41FA5}">
                      <a16:colId xmlns:a16="http://schemas.microsoft.com/office/drawing/2014/main" val="2590101333"/>
                    </a:ext>
                  </a:extLst>
                </a:gridCol>
              </a:tblGrid>
              <a:tr h="2739865">
                <a:tc>
                  <a:txBody>
                    <a:bodyPr/>
                    <a:lstStyle/>
                    <a:p>
                      <a:r>
                        <a:rPr lang="ru-RU" sz="1500" b="1" i="1" dirty="0">
                          <a:solidFill>
                            <a:schemeClr val="tx1"/>
                          </a:solidFill>
                        </a:rPr>
                        <a:t>Ключевые виды деятельности: </a:t>
                      </a:r>
                    </a:p>
                    <a:p>
                      <a:pPr marL="285750" indent="-285750">
                        <a:buSzPct val="66000"/>
                        <a:buFont typeface="Symbol" panose="05050102010706020507" pitchFamily="18" charset="2"/>
                        <a:buChar char="D"/>
                      </a:pPr>
                      <a:r>
                        <a:rPr lang="ru-RU" sz="1700" dirty="0">
                          <a:solidFill>
                            <a:schemeClr val="tx1"/>
                          </a:solidFill>
                        </a:rPr>
                        <a:t>Предоставление платформы для взаимовыгодных отношений исполнитель – заказчик.</a:t>
                      </a:r>
                    </a:p>
                  </a:txBody>
                  <a:tcPr marL="68580" marR="68580" marT="34290" marB="34290">
                    <a:lnL w="38100" cap="flat" cmpd="sng" algn="ctr">
                      <a:solidFill>
                        <a:srgbClr val="B260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260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260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260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301687"/>
                  </a:ext>
                </a:extLst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681667"/>
              </p:ext>
            </p:extLst>
          </p:nvPr>
        </p:nvGraphicFramePr>
        <p:xfrm>
          <a:off x="4241467" y="186590"/>
          <a:ext cx="1735587" cy="3025140"/>
        </p:xfrm>
        <a:graphic>
          <a:graphicData uri="http://schemas.openxmlformats.org/drawingml/2006/table">
            <a:tbl>
              <a:tblPr/>
              <a:tblGrid>
                <a:gridCol w="1735587">
                  <a:extLst>
                    <a:ext uri="{9D8B030D-6E8A-4147-A177-3AD203B41FA5}">
                      <a16:colId xmlns:a16="http://schemas.microsoft.com/office/drawing/2014/main" val="1367336741"/>
                    </a:ext>
                  </a:extLst>
                </a:gridCol>
              </a:tblGrid>
              <a:tr h="2761974">
                <a:tc>
                  <a:txBody>
                    <a:bodyPr/>
                    <a:lstStyle/>
                    <a:p>
                      <a:r>
                        <a:rPr lang="ru-RU" sz="1500" b="1" i="1" dirty="0">
                          <a:solidFill>
                            <a:schemeClr val="tx1"/>
                          </a:solidFill>
                        </a:rPr>
                        <a:t>Предоставленная ценность:</a:t>
                      </a:r>
                    </a:p>
                    <a:p>
                      <a:pPr marL="285750" indent="-285750">
                        <a:buSzPct val="66000"/>
                        <a:buFont typeface="Symbol" panose="05050102010706020507" pitchFamily="18" charset="2"/>
                        <a:buChar char="D"/>
                      </a:pPr>
                      <a:r>
                        <a:rPr lang="ru-RU" sz="1500" dirty="0">
                          <a:solidFill>
                            <a:schemeClr val="tx1"/>
                          </a:solidFill>
                        </a:rPr>
                        <a:t>Помощь студентам в профессиональном развитии и поддержании благосостояния.</a:t>
                      </a:r>
                    </a:p>
                    <a:p>
                      <a:pPr marL="285750" indent="-285750">
                        <a:buSzPct val="66000"/>
                        <a:buFont typeface="Symbol" panose="05050102010706020507" pitchFamily="18" charset="2"/>
                        <a:buChar char="D"/>
                      </a:pPr>
                      <a:endParaRPr lang="ru-RU" sz="11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SzPct val="66000"/>
                        <a:buFont typeface="Symbol" panose="05050102010706020507" pitchFamily="18" charset="2"/>
                        <a:buChar char="D"/>
                      </a:pPr>
                      <a:endParaRPr lang="ru-RU" sz="11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SzPct val="66000"/>
                        <a:buFont typeface="Symbol" panose="05050102010706020507" pitchFamily="18" charset="2"/>
                        <a:buChar char="D"/>
                      </a:pPr>
                      <a:endParaRPr lang="ru-RU" sz="1100" dirty="0">
                        <a:solidFill>
                          <a:schemeClr val="tx1"/>
                        </a:solidFill>
                      </a:endParaRPr>
                    </a:p>
                    <a:p>
                      <a:endParaRPr lang="ru-RU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38100" cmpd="sng">
                      <a:solidFill>
                        <a:srgbClr val="B2606E"/>
                      </a:solidFill>
                      <a:prstDash val="solid"/>
                    </a:lnL>
                    <a:lnR w="38100" cmpd="sng">
                      <a:solidFill>
                        <a:srgbClr val="B2606E"/>
                      </a:solidFill>
                      <a:prstDash val="solid"/>
                    </a:lnR>
                    <a:lnT w="38100" cmpd="sng">
                      <a:solidFill>
                        <a:srgbClr val="B2606E"/>
                      </a:solidFill>
                      <a:prstDash val="solid"/>
                    </a:lnT>
                    <a:lnB w="38100" cmpd="sng">
                      <a:solidFill>
                        <a:srgbClr val="B2606E"/>
                      </a:solidFill>
                      <a:prstDash val="soli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279487"/>
                  </a:ext>
                </a:extLst>
              </a:tr>
            </a:tbl>
          </a:graphicData>
        </a:graphic>
      </p:graphicFrame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727703"/>
              </p:ext>
            </p:extLst>
          </p:nvPr>
        </p:nvGraphicFramePr>
        <p:xfrm>
          <a:off x="5977054" y="184914"/>
          <a:ext cx="1535213" cy="2839211"/>
        </p:xfrm>
        <a:graphic>
          <a:graphicData uri="http://schemas.openxmlformats.org/drawingml/2006/table">
            <a:tbl>
              <a:tblPr/>
              <a:tblGrid>
                <a:gridCol w="1535213">
                  <a:extLst>
                    <a:ext uri="{9D8B030D-6E8A-4147-A177-3AD203B41FA5}">
                      <a16:colId xmlns:a16="http://schemas.microsoft.com/office/drawing/2014/main" val="2083184221"/>
                    </a:ext>
                  </a:extLst>
                </a:gridCol>
              </a:tblGrid>
              <a:tr h="2839211">
                <a:tc>
                  <a:txBody>
                    <a:bodyPr/>
                    <a:lstStyle/>
                    <a:p>
                      <a:r>
                        <a:rPr lang="ru-RU" sz="1500" b="1" i="1" dirty="0">
                          <a:solidFill>
                            <a:schemeClr val="tx1"/>
                          </a:solidFill>
                        </a:rPr>
                        <a:t>Взаимоотношения с клиентами:</a:t>
                      </a:r>
                    </a:p>
                    <a:p>
                      <a:pPr marL="285750" indent="-285750">
                        <a:buSzPct val="66000"/>
                        <a:buFont typeface="Symbol" panose="05050102010706020507" pitchFamily="18" charset="2"/>
                        <a:buChar char=""/>
                      </a:pPr>
                      <a:r>
                        <a:rPr lang="ru-RU" sz="1500" dirty="0">
                          <a:solidFill>
                            <a:schemeClr val="tx1"/>
                          </a:solidFill>
                        </a:rPr>
                        <a:t>Решение вопросов и проблем по средствам тех поддержки в чате на платформе</a:t>
                      </a:r>
                    </a:p>
                  </a:txBody>
                  <a:tcPr marL="68580" marR="68580" marT="34290" marB="34290">
                    <a:lnL w="38100" cmpd="sng">
                      <a:solidFill>
                        <a:srgbClr val="B2606E"/>
                      </a:solidFill>
                      <a:prstDash val="solid"/>
                    </a:lnL>
                    <a:lnR w="38100" cmpd="sng">
                      <a:solidFill>
                        <a:srgbClr val="B2606E"/>
                      </a:solidFill>
                      <a:prstDash val="solid"/>
                    </a:lnR>
                    <a:lnT w="38100" cmpd="sng">
                      <a:solidFill>
                        <a:srgbClr val="B2606E"/>
                      </a:solidFill>
                      <a:prstDash val="solid"/>
                    </a:lnT>
                    <a:lnB w="38100" cmpd="sng">
                      <a:solidFill>
                        <a:srgbClr val="B2606E"/>
                      </a:solidFill>
                      <a:prstDash val="soli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43579"/>
                  </a:ext>
                </a:extLst>
              </a:tr>
            </a:tbl>
          </a:graphicData>
        </a:graphic>
      </p:graphicFrame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119119"/>
              </p:ext>
            </p:extLst>
          </p:nvPr>
        </p:nvGraphicFramePr>
        <p:xfrm>
          <a:off x="6043962" y="2914651"/>
          <a:ext cx="3083542" cy="2213034"/>
        </p:xfrm>
        <a:graphic>
          <a:graphicData uri="http://schemas.openxmlformats.org/drawingml/2006/table">
            <a:tbl>
              <a:tblPr/>
              <a:tblGrid>
                <a:gridCol w="3083542">
                  <a:extLst>
                    <a:ext uri="{9D8B030D-6E8A-4147-A177-3AD203B41FA5}">
                      <a16:colId xmlns:a16="http://schemas.microsoft.com/office/drawing/2014/main" val="1629806591"/>
                    </a:ext>
                  </a:extLst>
                </a:gridCol>
              </a:tblGrid>
              <a:tr h="2213034">
                <a:tc>
                  <a:txBody>
                    <a:bodyPr/>
                    <a:lstStyle/>
                    <a:p>
                      <a:r>
                        <a:rPr lang="ru-RU" sz="1500" b="1" i="1" dirty="0">
                          <a:solidFill>
                            <a:schemeClr val="tx1"/>
                          </a:solidFill>
                        </a:rPr>
                        <a:t>Маркетинг:</a:t>
                      </a:r>
                    </a:p>
                    <a:p>
                      <a:pPr marL="285750" indent="-285750">
                        <a:buSzPct val="66000"/>
                        <a:buFont typeface="Symbol" panose="05050102010706020507" pitchFamily="18" charset="2"/>
                        <a:buChar char="D"/>
                      </a:pPr>
                      <a:r>
                        <a:rPr lang="ru-RU" sz="1700" dirty="0">
                          <a:solidFill>
                            <a:schemeClr val="tx1"/>
                          </a:solidFill>
                        </a:rPr>
                        <a:t>Соцсети</a:t>
                      </a:r>
                      <a:r>
                        <a:rPr lang="ru-RU" sz="1700" baseline="0" dirty="0">
                          <a:solidFill>
                            <a:schemeClr val="tx1"/>
                          </a:solidFill>
                        </a:rPr>
                        <a:t> (ТГ,ВК)</a:t>
                      </a:r>
                      <a:endParaRPr lang="ru-RU" sz="17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SzPct val="66000"/>
                        <a:buFont typeface="Symbol" panose="05050102010706020507" pitchFamily="18" charset="2"/>
                        <a:buChar char="D"/>
                      </a:pPr>
                      <a:r>
                        <a:rPr lang="ru-RU" sz="1700" dirty="0">
                          <a:solidFill>
                            <a:schemeClr val="tx1"/>
                          </a:solidFill>
                        </a:rPr>
                        <a:t>Студенческие объединения</a:t>
                      </a:r>
                    </a:p>
                    <a:p>
                      <a:pPr marL="285750" indent="-285750">
                        <a:buSzPct val="66000"/>
                        <a:buFont typeface="Symbol" panose="05050102010706020507" pitchFamily="18" charset="2"/>
                        <a:buChar char="D"/>
                      </a:pPr>
                      <a:r>
                        <a:rPr lang="ru-RU" sz="1700" dirty="0">
                          <a:solidFill>
                            <a:schemeClr val="tx1"/>
                          </a:solidFill>
                        </a:rPr>
                        <a:t>«Сарафанное</a:t>
                      </a:r>
                      <a:r>
                        <a:rPr lang="ru-RU" sz="1700" baseline="0" dirty="0">
                          <a:solidFill>
                            <a:schemeClr val="tx1"/>
                          </a:solidFill>
                        </a:rPr>
                        <a:t> радио».</a:t>
                      </a:r>
                    </a:p>
                    <a:p>
                      <a:pPr marL="285750" indent="-285750">
                        <a:buSzPct val="66000"/>
                        <a:buFont typeface="Symbol" panose="05050102010706020507" pitchFamily="18" charset="2"/>
                        <a:buChar char="D"/>
                      </a:pPr>
                      <a:r>
                        <a:rPr lang="ru-RU" sz="1700" baseline="0" dirty="0">
                          <a:solidFill>
                            <a:schemeClr val="tx1"/>
                          </a:solidFill>
                        </a:rPr>
                        <a:t>Пригласи друга + рейтинг</a:t>
                      </a:r>
                      <a:endParaRPr lang="ru-RU" sz="17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SzPct val="66000"/>
                        <a:buFont typeface="Symbol" panose="05050102010706020507" pitchFamily="18" charset="2"/>
                        <a:buChar char="D"/>
                      </a:pPr>
                      <a:endParaRPr lang="ru-RU" sz="1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38100" cmpd="sng">
                      <a:solidFill>
                        <a:srgbClr val="B2606E"/>
                      </a:solidFill>
                      <a:prstDash val="solid"/>
                    </a:lnL>
                    <a:lnR w="38100" cmpd="sng">
                      <a:solidFill>
                        <a:srgbClr val="B2606E"/>
                      </a:solidFill>
                      <a:prstDash val="solid"/>
                    </a:lnR>
                    <a:lnT w="38100" cmpd="sng">
                      <a:solidFill>
                        <a:srgbClr val="B2606E"/>
                      </a:solidFill>
                      <a:prstDash val="solid"/>
                    </a:lnT>
                    <a:lnB w="38100" cmpd="sng">
                      <a:solidFill>
                        <a:srgbClr val="B2606E"/>
                      </a:solidFill>
                      <a:prstDash val="soli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631734"/>
                  </a:ext>
                </a:extLst>
              </a:tr>
            </a:tbl>
          </a:graphicData>
        </a:graphic>
      </p:graphicFrame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017368"/>
              </p:ext>
            </p:extLst>
          </p:nvPr>
        </p:nvGraphicFramePr>
        <p:xfrm>
          <a:off x="7512267" y="178971"/>
          <a:ext cx="1615237" cy="2735679"/>
        </p:xfrm>
        <a:graphic>
          <a:graphicData uri="http://schemas.openxmlformats.org/drawingml/2006/table">
            <a:tbl>
              <a:tblPr/>
              <a:tblGrid>
                <a:gridCol w="1615237">
                  <a:extLst>
                    <a:ext uri="{9D8B030D-6E8A-4147-A177-3AD203B41FA5}">
                      <a16:colId xmlns:a16="http://schemas.microsoft.com/office/drawing/2014/main" val="1784030553"/>
                    </a:ext>
                  </a:extLst>
                </a:gridCol>
              </a:tblGrid>
              <a:tr h="2735679">
                <a:tc>
                  <a:txBody>
                    <a:bodyPr/>
                    <a:lstStyle/>
                    <a:p>
                      <a:pPr marL="0" indent="0">
                        <a:buSzPct val="66000"/>
                        <a:buFont typeface="Calibri" panose="020F0502020204030204" pitchFamily="34" charset="0"/>
                        <a:buNone/>
                      </a:pPr>
                      <a:r>
                        <a:rPr lang="ru-RU" sz="1500" b="1" i="1" dirty="0">
                          <a:solidFill>
                            <a:schemeClr val="tx1"/>
                          </a:solidFill>
                        </a:rPr>
                        <a:t>Исполнители:</a:t>
                      </a:r>
                      <a:endParaRPr lang="ru-RU" sz="15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SzPct val="66000"/>
                        <a:buFont typeface="Calibri" panose="020F0502020204030204" pitchFamily="34" charset="0"/>
                        <a:buChar char="≤"/>
                      </a:pPr>
                      <a:r>
                        <a:rPr lang="ru-RU" sz="1500" b="0" i="0" dirty="0">
                          <a:solidFill>
                            <a:schemeClr val="tx1"/>
                          </a:solidFill>
                        </a:rPr>
                        <a:t>Студенты 2-5 курсов бакалавриата и специалитета</a:t>
                      </a:r>
                      <a:endParaRPr lang="ru-RU" sz="15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38100" cmpd="sng">
                      <a:solidFill>
                        <a:srgbClr val="B2606E"/>
                      </a:solidFill>
                      <a:prstDash val="solid"/>
                    </a:lnL>
                    <a:lnR w="38100" cmpd="sng">
                      <a:solidFill>
                        <a:srgbClr val="B2606E"/>
                      </a:solidFill>
                      <a:prstDash val="solid"/>
                    </a:lnR>
                    <a:lnT w="38100" cmpd="sng">
                      <a:solidFill>
                        <a:srgbClr val="B2606E"/>
                      </a:solidFill>
                      <a:prstDash val="solid"/>
                    </a:lnT>
                    <a:lnB w="38100" cmpd="sng">
                      <a:solidFill>
                        <a:srgbClr val="B2606E"/>
                      </a:solidFill>
                      <a:prstDash val="soli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59215"/>
                  </a:ext>
                </a:extLst>
              </a:tr>
            </a:tbl>
          </a:graphicData>
        </a:graphic>
      </p:graphicFrame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196056"/>
              </p:ext>
            </p:extLst>
          </p:nvPr>
        </p:nvGraphicFramePr>
        <p:xfrm>
          <a:off x="0" y="2914650"/>
          <a:ext cx="1764998" cy="2213034"/>
        </p:xfrm>
        <a:graphic>
          <a:graphicData uri="http://schemas.openxmlformats.org/drawingml/2006/table">
            <a:tbl>
              <a:tblPr/>
              <a:tblGrid>
                <a:gridCol w="1764998">
                  <a:extLst>
                    <a:ext uri="{9D8B030D-6E8A-4147-A177-3AD203B41FA5}">
                      <a16:colId xmlns:a16="http://schemas.microsoft.com/office/drawing/2014/main" val="1874305216"/>
                    </a:ext>
                  </a:extLst>
                </a:gridCol>
              </a:tblGrid>
              <a:tr h="2213034">
                <a:tc>
                  <a:txBody>
                    <a:bodyPr/>
                    <a:lstStyle/>
                    <a:p>
                      <a:r>
                        <a:rPr lang="ru-RU" sz="1500" b="1" i="1" dirty="0">
                          <a:solidFill>
                            <a:schemeClr val="tx1"/>
                          </a:solidFill>
                        </a:rPr>
                        <a:t>Издержки:</a:t>
                      </a:r>
                    </a:p>
                    <a:p>
                      <a:pPr marL="0" indent="0">
                        <a:buSzPct val="66000"/>
                        <a:buFont typeface="Symbol" panose="05050102010706020507" pitchFamily="18" charset="2"/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Разработчики:</a:t>
                      </a:r>
                    </a:p>
                    <a:p>
                      <a:pPr marL="285750" indent="-285750">
                        <a:buSzPct val="66000"/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Backend</a:t>
                      </a:r>
                    </a:p>
                    <a:p>
                      <a:pPr marL="285750" indent="-285750">
                        <a:buSzPct val="66000"/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Frontend</a:t>
                      </a:r>
                    </a:p>
                    <a:p>
                      <a:pPr marL="285750" indent="-285750">
                        <a:buSzPct val="66000"/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DataBase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SzPct val="66000"/>
                        <a:buFont typeface="Wingdings" panose="05000000000000000000" pitchFamily="2" charset="2"/>
                        <a:buChar char="Ø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SEO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38100" cmpd="sng">
                      <a:solidFill>
                        <a:srgbClr val="B2606E"/>
                      </a:solidFill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B2606E"/>
                      </a:solidFill>
                      <a:prstDash val="solid"/>
                    </a:lnT>
                    <a:lnB w="38100" cmpd="sng">
                      <a:solidFill>
                        <a:srgbClr val="B2606E"/>
                      </a:solidFill>
                      <a:prstDash val="soli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218056"/>
                  </a:ext>
                </a:extLst>
              </a:tr>
            </a:tbl>
          </a:graphicData>
        </a:graphic>
      </p:graphicFrame>
      <p:graphicFrame>
        <p:nvGraphicFramePr>
          <p:cNvPr id="16" name="Таблица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075062"/>
              </p:ext>
            </p:extLst>
          </p:nvPr>
        </p:nvGraphicFramePr>
        <p:xfrm>
          <a:off x="1764998" y="2914651"/>
          <a:ext cx="4278963" cy="2213034"/>
        </p:xfrm>
        <a:graphic>
          <a:graphicData uri="http://schemas.openxmlformats.org/drawingml/2006/table">
            <a:tbl>
              <a:tblPr/>
              <a:tblGrid>
                <a:gridCol w="4278963">
                  <a:extLst>
                    <a:ext uri="{9D8B030D-6E8A-4147-A177-3AD203B41FA5}">
                      <a16:colId xmlns:a16="http://schemas.microsoft.com/office/drawing/2014/main" val="3866651217"/>
                    </a:ext>
                  </a:extLst>
                </a:gridCol>
              </a:tblGrid>
              <a:tr h="2213034">
                <a:tc>
                  <a:txBody>
                    <a:bodyPr/>
                    <a:lstStyle/>
                    <a:p>
                      <a:r>
                        <a:rPr lang="ru-RU" sz="1500" b="1" i="1" dirty="0">
                          <a:solidFill>
                            <a:schemeClr val="tx1"/>
                          </a:solidFill>
                        </a:rPr>
                        <a:t>Финансы</a:t>
                      </a:r>
                      <a:r>
                        <a:rPr lang="ru-RU" sz="1500" b="1" i="1" baseline="0" dirty="0">
                          <a:solidFill>
                            <a:schemeClr val="tx1"/>
                          </a:solidFill>
                        </a:rPr>
                        <a:t> (на старте)</a:t>
                      </a:r>
                      <a:r>
                        <a:rPr lang="ru-RU" sz="1500" b="1" i="1" dirty="0">
                          <a:solidFill>
                            <a:schemeClr val="tx1"/>
                          </a:solidFill>
                        </a:rPr>
                        <a:t>: </a:t>
                      </a:r>
                    </a:p>
                    <a:p>
                      <a:pPr marL="285750" indent="-285750">
                        <a:buSzPct val="66000"/>
                        <a:buFont typeface="Symbol" panose="05050102010706020507" pitchFamily="18" charset="2"/>
                        <a:buChar char=""/>
                      </a:pPr>
                      <a:r>
                        <a:rPr lang="ru-RU" sz="1700" dirty="0">
                          <a:solidFill>
                            <a:schemeClr val="tx1"/>
                          </a:solidFill>
                        </a:rPr>
                        <a:t>Комиссия с выполненного задания 5%.</a:t>
                      </a:r>
                    </a:p>
                    <a:p>
                      <a:pPr marL="285750" indent="-285750">
                        <a:buSzPct val="66000"/>
                        <a:buFont typeface="Symbol" panose="05050102010706020507" pitchFamily="18" charset="2"/>
                        <a:buChar char=""/>
                      </a:pPr>
                      <a:r>
                        <a:rPr lang="ru-RU" sz="1700" dirty="0">
                          <a:solidFill>
                            <a:schemeClr val="tx1"/>
                          </a:solidFill>
                        </a:rPr>
                        <a:t>Все переводы выполняются через эскроу счёт на платформе(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safe).</a:t>
                      </a:r>
                      <a:r>
                        <a:rPr lang="ru-RU" sz="17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68580" marR="68580" marT="34290" marB="34290">
                    <a:lnL w="38100" cmpd="sng">
                      <a:solidFill>
                        <a:srgbClr val="B2606E"/>
                      </a:solidFill>
                      <a:prstDash val="solid"/>
                    </a:lnL>
                    <a:lnR w="38100" cmpd="sng">
                      <a:solidFill>
                        <a:srgbClr val="B2606E"/>
                      </a:solidFill>
                      <a:prstDash val="solid"/>
                    </a:lnR>
                    <a:lnT w="38100" cmpd="sng">
                      <a:solidFill>
                        <a:srgbClr val="B2606E"/>
                      </a:solidFill>
                      <a:prstDash val="solid"/>
                    </a:lnT>
                    <a:lnB w="38100" cmpd="sng">
                      <a:solidFill>
                        <a:srgbClr val="B2606E"/>
                      </a:solidFill>
                      <a:prstDash val="soli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58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009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9" name="Google Shape;159;p2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412477" y="236193"/>
            <a:ext cx="485599" cy="47469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/>
        </p:nvSpPr>
        <p:spPr bwMode="auto">
          <a:xfrm>
            <a:off x="198125" y="141500"/>
            <a:ext cx="5517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2500" b="1">
                <a:solidFill>
                  <a:schemeClr val="lt1"/>
                </a:solidFill>
              </a:rPr>
              <a:t>Календарный план</a:t>
            </a:r>
            <a:endParaRPr sz="2500" b="1">
              <a:solidFill>
                <a:schemeClr val="lt1"/>
              </a:solidFill>
            </a:endParaRPr>
          </a:p>
        </p:txBody>
      </p:sp>
      <p:graphicFrame>
        <p:nvGraphicFramePr>
          <p:cNvPr id="162" name="Google Shape;162;p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306631"/>
              </p:ext>
            </p:extLst>
          </p:nvPr>
        </p:nvGraphicFramePr>
        <p:xfrm>
          <a:off x="277795" y="1364458"/>
          <a:ext cx="8620281" cy="3278979"/>
        </p:xfrm>
        <a:graphic>
          <a:graphicData uri="http://schemas.openxmlformats.org/drawingml/2006/table">
            <a:tbl>
              <a:tblPr>
                <a:tableStyleId>{4B89380E-43FE-43EF-BBAD-8A00A1620E82}</a:tableStyleId>
              </a:tblPr>
              <a:tblGrid>
                <a:gridCol w="3481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6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64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64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6489">
                  <a:extLst>
                    <a:ext uri="{9D8B030D-6E8A-4147-A177-3AD203B41FA5}">
                      <a16:colId xmlns:a16="http://schemas.microsoft.com/office/drawing/2014/main" val="778963919"/>
                    </a:ext>
                  </a:extLst>
                </a:gridCol>
              </a:tblGrid>
              <a:tr h="421376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 b="1" dirty="0"/>
                        <a:t>Диаграмма Ганта</a:t>
                      </a:r>
                      <a:endParaRPr sz="1400" b="1"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E9E9E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200" dirty="0"/>
                        <a:t>февраль</a:t>
                      </a:r>
                      <a:endParaRPr sz="1200" dirty="0"/>
                    </a:p>
                  </a:txBody>
                  <a:tcPr marL="91425" marR="91425" marT="91425" marB="91425" anchor="ctr">
                    <a:lnL w="9525" algn="ctr">
                      <a:solidFill>
                        <a:srgbClr val="9E9E9E"/>
                      </a:solidFill>
                    </a:lnL>
                    <a:lnR w="9525" algn="ctr">
                      <a:solidFill>
                        <a:srgbClr val="9E9E9E"/>
                      </a:solidFill>
                    </a:lnR>
                    <a:lnT w="9525" algn="ctr">
                      <a:solidFill>
                        <a:srgbClr val="9E9E9E"/>
                      </a:solidFill>
                    </a:lnT>
                    <a:lnB w="9525" algn="ctr">
                      <a:solidFill>
                        <a:srgbClr val="9E9E9E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200" dirty="0"/>
                        <a:t>март</a:t>
                      </a:r>
                      <a:endParaRPr sz="1200" dirty="0"/>
                    </a:p>
                  </a:txBody>
                  <a:tcPr marL="91425" marR="91425" marT="91425" marB="91425" anchor="ctr">
                    <a:lnL w="9525" algn="ctr">
                      <a:solidFill>
                        <a:srgbClr val="9E9E9E"/>
                      </a:solidFill>
                    </a:lnL>
                    <a:lnR w="9525" algn="ctr">
                      <a:solidFill>
                        <a:srgbClr val="9E9E9E"/>
                      </a:solidFill>
                    </a:lnR>
                    <a:lnT w="9525" algn="ctr">
                      <a:solidFill>
                        <a:srgbClr val="9E9E9E"/>
                      </a:solidFill>
                    </a:lnT>
                    <a:lnB w="9525" algn="ctr">
                      <a:solidFill>
                        <a:srgbClr val="9E9E9E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200" dirty="0"/>
                        <a:t>апрель</a:t>
                      </a:r>
                      <a:endParaRPr sz="1200" dirty="0"/>
                    </a:p>
                  </a:txBody>
                  <a:tcPr marL="91425" marR="91425" marT="91425" marB="91425" anchor="ctr">
                    <a:lnL w="9525" algn="ctr">
                      <a:solidFill>
                        <a:srgbClr val="9E9E9E"/>
                      </a:solidFill>
                    </a:lnL>
                    <a:lnR w="9525" algn="ctr">
                      <a:solidFill>
                        <a:srgbClr val="9E9E9E"/>
                      </a:solidFill>
                    </a:lnR>
                    <a:lnT w="9525" algn="ctr">
                      <a:solidFill>
                        <a:srgbClr val="9E9E9E"/>
                      </a:solidFill>
                    </a:lnT>
                    <a:lnB w="9525" algn="ctr">
                      <a:solidFill>
                        <a:srgbClr val="9E9E9E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200" dirty="0"/>
                        <a:t>май</a:t>
                      </a:r>
                      <a:endParaRPr sz="1200"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E9E9E"/>
                      </a:solidFill>
                    </a:lnL>
                    <a:lnR w="9525" algn="ctr">
                      <a:solidFill>
                        <a:srgbClr val="9E9E9E"/>
                      </a:solidFill>
                    </a:lnR>
                    <a:lnT w="9525" algn="ctr">
                      <a:solidFill>
                        <a:srgbClr val="9E9E9E"/>
                      </a:solidFill>
                    </a:lnT>
                    <a:lnB w="9525" algn="ctr">
                      <a:solidFill>
                        <a:srgbClr val="9E9E9E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200" dirty="0"/>
                        <a:t>июнь</a:t>
                      </a:r>
                      <a:endParaRPr sz="1200"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E9E9E"/>
                      </a:solidFill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algn="ctr">
                      <a:solidFill>
                        <a:srgbClr val="9E9E9E"/>
                      </a:solidFill>
                    </a:lnT>
                    <a:lnB w="9525" algn="ctr">
                      <a:solidFill>
                        <a:srgbClr val="9E9E9E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dirty="0"/>
                        <a:t>…</a:t>
                      </a:r>
                      <a:endParaRPr sz="1200"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E9E9E"/>
                      </a:solidFill>
                    </a:lnL>
                    <a:lnR w="9525" algn="ctr">
                      <a:solidFill>
                        <a:srgbClr val="9E9E9E"/>
                      </a:solidFill>
                    </a:lnR>
                    <a:lnT w="9525" algn="ctr">
                      <a:solidFill>
                        <a:srgbClr val="9E9E9E"/>
                      </a:solidFill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298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Написать 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Frontend </a:t>
                      </a:r>
                      <a:r>
                        <a:rPr lang="ru-RU" sz="14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сайта</a:t>
                      </a:r>
                      <a:endParaRPr sz="14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E9E9E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E9E9E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E9E9E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E9E9E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algn="ctr">
                      <a:solidFill>
                        <a:srgbClr val="9E9E9E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732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Переговорить с руководителями ООО</a:t>
                      </a:r>
                      <a:endParaRPr sz="14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85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Написать 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Backend</a:t>
                      </a:r>
                      <a:endParaRPr sz="14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141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Протестировать 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Front-Back</a:t>
                      </a:r>
                      <a:endParaRPr sz="14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345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Написать БД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34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Релиз платформы/Тестирование внутри ТюмГУ</a:t>
                      </a:r>
                      <a:endParaRPr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dirty="0"/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7" name="Google Shape;167;p2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412477" y="236193"/>
            <a:ext cx="485599" cy="47469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 bwMode="auto">
          <a:xfrm>
            <a:off x="198125" y="141500"/>
            <a:ext cx="5517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2500" b="1">
                <a:solidFill>
                  <a:schemeClr val="lt1"/>
                </a:solidFill>
              </a:rPr>
              <a:t>Смета</a:t>
            </a:r>
            <a:endParaRPr sz="2500" b="1">
              <a:solidFill>
                <a:schemeClr val="lt1"/>
              </a:solidFill>
            </a:endParaRPr>
          </a:p>
        </p:txBody>
      </p:sp>
      <p:graphicFrame>
        <p:nvGraphicFramePr>
          <p:cNvPr id="170" name="Google Shape;170;p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7366364"/>
              </p:ext>
            </p:extLst>
          </p:nvPr>
        </p:nvGraphicFramePr>
        <p:xfrm>
          <a:off x="295674" y="1450180"/>
          <a:ext cx="8560196" cy="2915903"/>
        </p:xfrm>
        <a:graphic>
          <a:graphicData uri="http://schemas.openxmlformats.org/drawingml/2006/table">
            <a:tbl>
              <a:tblPr>
                <a:tableStyleId>{4B89380E-43FE-43EF-BBAD-8A00A1620E82}</a:tableStyleId>
              </a:tblPr>
              <a:tblGrid>
                <a:gridCol w="490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50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50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50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7113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Статья расходов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Единицы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измерения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 за единицу,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руб.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Кол-во единиц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Всего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руб.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74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Написание 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Backend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чел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20000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defRPr/>
                      </a:pPr>
                      <a:r>
                        <a:rPr lang="ru" sz="1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20000,00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00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Написание 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Frontend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  <a:round/>
                    </a:lnR>
                    <a:lnT w="9525" algn="ctr">
                      <a:solidFill>
                        <a:srgbClr val="999999"/>
                      </a:solidFill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я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  <a:round/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00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algn="ctr">
                      <a:solidFill>
                        <a:srgbClr val="999999"/>
                      </a:solidFill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Написание БД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чел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5000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10000,00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algn="ctr">
                      <a:solidFill>
                        <a:srgbClr val="999999"/>
                      </a:solidFill>
                    </a:lnR>
                    <a:lnT w="9525" algn="ctr">
                      <a:solidFill>
                        <a:srgbClr val="999999"/>
                      </a:solidFill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00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algn="ctr">
                      <a:solidFill>
                        <a:srgbClr val="999999"/>
                      </a:solidFill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SEO</a:t>
                      </a: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(при расширении)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algn="ctr">
                      <a:solidFill>
                        <a:srgbClr val="999999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компания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algn="ctr">
                      <a:solidFill>
                        <a:srgbClr val="99999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15000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algn="ctr">
                      <a:solidFill>
                        <a:srgbClr val="99999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algn="ctr">
                      <a:solidFill>
                        <a:srgbClr val="99999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15000,00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algn="ctr">
                      <a:solidFill>
                        <a:srgbClr val="999999"/>
                      </a:solidFill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algn="ctr">
                      <a:solidFill>
                        <a:srgbClr val="99999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087665"/>
                  </a:ext>
                </a:extLst>
              </a:tr>
              <a:tr h="375006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9525" algn="ctr">
                      <a:solidFill>
                        <a:srgbClr val="CCCCCC"/>
                      </a:solidFill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algn="ctr">
                      <a:solidFill>
                        <a:srgbClr val="CCCCC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algn="ctr">
                      <a:solidFill>
                        <a:srgbClr val="CCCCCC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algn="ctr">
                      <a:solidFill>
                        <a:srgbClr val="CCCCCC"/>
                      </a:solidFill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Итого, руб.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algn="ctr">
                      <a:solidFill>
                        <a:srgbClr val="CCCCCC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defRPr/>
                      </a:pPr>
                      <a:r>
                        <a:rPr lang="ru" sz="1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45000,00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algn="ctr">
                      <a:solidFill>
                        <a:srgbClr val="CCCCCC"/>
                      </a:solidFill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algn="ctr">
                      <a:solidFill>
                        <a:srgbClr val="CCCCC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799</TotalTime>
  <Words>766</Words>
  <Application>Microsoft Office PowerPoint</Application>
  <DocSecurity>0</DocSecurity>
  <PresentationFormat>Экран (16:9)</PresentationFormat>
  <Paragraphs>195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Symbol</vt:lpstr>
      <vt:lpstr>Times New Roman</vt:lpstr>
      <vt:lpstr>Wingdings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Бизнес-модель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Влад Ризаев</cp:lastModifiedBy>
  <cp:revision>9</cp:revision>
  <dcterms:modified xsi:type="dcterms:W3CDTF">2025-02-23T18:20:08Z</dcterms:modified>
  <cp:category/>
  <dc:identifier/>
  <cp:contentStatus/>
  <dc:language/>
  <cp:version/>
</cp:coreProperties>
</file>